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301" r:id="rId9"/>
    <p:sldId id="299" r:id="rId10"/>
    <p:sldId id="300" r:id="rId11"/>
    <p:sldId id="297" r:id="rId12"/>
    <p:sldId id="257" r:id="rId13"/>
    <p:sldId id="258" r:id="rId14"/>
    <p:sldId id="259" r:id="rId15"/>
    <p:sldId id="260" r:id="rId16"/>
    <p:sldId id="287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1" r:id="rId27"/>
    <p:sldId id="272" r:id="rId28"/>
    <p:sldId id="270" r:id="rId29"/>
    <p:sldId id="273" r:id="rId30"/>
    <p:sldId id="274" r:id="rId31"/>
    <p:sldId id="275" r:id="rId32"/>
    <p:sldId id="276" r:id="rId33"/>
    <p:sldId id="277" r:id="rId34"/>
    <p:sldId id="279" r:id="rId35"/>
    <p:sldId id="280" r:id="rId36"/>
    <p:sldId id="281" r:id="rId37"/>
    <p:sldId id="278" r:id="rId38"/>
    <p:sldId id="298" r:id="rId39"/>
    <p:sldId id="282" r:id="rId40"/>
    <p:sldId id="283" r:id="rId41"/>
    <p:sldId id="284" r:id="rId42"/>
    <p:sldId id="285" r:id="rId43"/>
    <p:sldId id="286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2"/>
    <p:restoredTop sz="94655"/>
  </p:normalViewPr>
  <p:slideViewPr>
    <p:cSldViewPr snapToGrid="0" snapToObjects="1">
      <p:cViewPr varScale="1">
        <p:scale>
          <a:sx n="136" d="100"/>
          <a:sy n="136" d="100"/>
        </p:scale>
        <p:origin x="248" y="6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C362F-1C7D-4342-B620-31ADE3860E9F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62B81-601A-334F-8950-A5B55DB9EC9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88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1246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74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747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631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80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568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00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93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05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99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560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C5896-85D3-AC49-97CC-9D613BD99FE0}" type="datetimeFigureOut">
              <a:rPr kumimoji="1" lang="zh-TW" altLang="en-US" smtClean="0"/>
              <a:t>2017/10/8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7D8EF-140B-7149-8B65-49430E96383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66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Recommender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9531" y="1122363"/>
            <a:ext cx="3357155" cy="126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For latex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03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K-nearest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r="31910"/>
          <a:stretch/>
        </p:blipFill>
        <p:spPr>
          <a:xfrm>
            <a:off x="571894" y="2138060"/>
            <a:ext cx="5439265" cy="1803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71410"/>
            <a:ext cx="5372100" cy="1536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842" y="4223208"/>
            <a:ext cx="62357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5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4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42900"/>
            <a:ext cx="6909423" cy="304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3686378"/>
            <a:ext cx="8369300" cy="296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4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do I find someone who is similar?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690688"/>
            <a:ext cx="4883150" cy="44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51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Manhattan Distance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altLang="zh-TW" dirty="0"/>
              <a:t>| x1 - x2| + | y1 - y2 | </a:t>
            </a:r>
            <a:endParaRPr lang="hr-HR" altLang="zh-TW" dirty="0" smtClean="0">
              <a:effectLst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148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Euclidean Distance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950" y="3607594"/>
            <a:ext cx="3683000" cy="7874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0" y="1537494"/>
            <a:ext cx="52324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8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1690567"/>
            <a:ext cx="4605734" cy="4448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58" y="1690567"/>
            <a:ext cx="4724169" cy="44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N-dimensional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70100"/>
            <a:ext cx="10363200" cy="4140200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>
            <a:off x="3759200" y="1690688"/>
            <a:ext cx="406400" cy="48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4673600" y="1690688"/>
            <a:ext cx="406400" cy="48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6359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720850"/>
            <a:ext cx="8178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77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Compute the Euclidean Distance between Hailey and Veronica. </a:t>
            </a:r>
            <a:endParaRPr lang="en-US" altLang="zh-TW" dirty="0" smtClean="0">
              <a:effectLst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242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1690567"/>
            <a:ext cx="4605734" cy="44489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58" y="1690567"/>
            <a:ext cx="4724169" cy="444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8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</a:t>
            </a:r>
            <a:r>
              <a:rPr lang="en-US" altLang="zh-TW" dirty="0" smtClean="0"/>
              <a:t>generalization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894"/>
            <a:ext cx="4597400" cy="1625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68400" y="4076700"/>
            <a:ext cx="5623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Minkowski</a:t>
            </a:r>
            <a:r>
              <a:rPr lang="en-US" altLang="zh-TW" sz="2400" dirty="0"/>
              <a:t> Distance </a:t>
            </a:r>
            <a:r>
              <a:rPr lang="en-US" altLang="zh-TW" sz="2400" dirty="0" smtClean="0"/>
              <a:t>Metric</a:t>
            </a:r>
          </a:p>
          <a:p>
            <a:endParaRPr lang="en-US" altLang="zh-TW" sz="24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1: The formula is Manhattan </a:t>
            </a:r>
            <a:r>
              <a:rPr lang="en-US" altLang="zh-TW" sz="2400" dirty="0" smtClean="0"/>
              <a:t>Distance.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2: The formula is Euclidean </a:t>
            </a:r>
            <a:r>
              <a:rPr lang="en-US" altLang="zh-TW" sz="2400" dirty="0" smtClean="0"/>
              <a:t>Distance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∞: Supremum Distance </a:t>
            </a:r>
          </a:p>
          <a:p>
            <a:endParaRPr lang="en-US" altLang="zh-TW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3392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0" y="616744"/>
            <a:ext cx="9982200" cy="33401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89000" y="4508500"/>
            <a:ext cx="818576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&gt;&gt;&gt; </a:t>
            </a:r>
            <a:r>
              <a:rPr lang="en-US" altLang="zh-TW" sz="2800" dirty="0" err="1"/>
              <a:t>manhattan</a:t>
            </a:r>
            <a:r>
              <a:rPr lang="en-US" altLang="zh-TW" sz="2800" dirty="0"/>
              <a:t>(users['Hailey'], users['Veronica']) </a:t>
            </a:r>
            <a:endParaRPr lang="en-US" altLang="zh-TW" sz="2800" dirty="0" smtClean="0">
              <a:effectLst/>
            </a:endParaRPr>
          </a:p>
          <a:p>
            <a:r>
              <a:rPr lang="en-US" altLang="zh-TW" sz="2800" dirty="0"/>
              <a:t>2.0 </a:t>
            </a:r>
            <a:endParaRPr lang="en-US" altLang="zh-TW" sz="2800" dirty="0" smtClean="0">
              <a:effectLst/>
            </a:endParaRPr>
          </a:p>
          <a:p>
            <a:r>
              <a:rPr lang="en-US" altLang="zh-TW" sz="2800" dirty="0"/>
              <a:t>&gt;&gt;&gt; </a:t>
            </a:r>
            <a:r>
              <a:rPr lang="en-US" altLang="zh-TW" sz="2800" dirty="0" err="1"/>
              <a:t>manhattan</a:t>
            </a:r>
            <a:r>
              <a:rPr lang="en-US" altLang="zh-TW" sz="2800" dirty="0"/>
              <a:t>(users['Hailey'], users['Jordyn']) 7.5 &gt;&gt;&gt; </a:t>
            </a:r>
            <a:endParaRPr lang="en-US" altLang="zh-TW" sz="2800" dirty="0" smtClean="0">
              <a:effectLst/>
            </a:endParaRP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9960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1079500"/>
            <a:ext cx="9512300" cy="35052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2800" y="4876800"/>
            <a:ext cx="104149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altLang="zh-TW" sz="2000" dirty="0"/>
              <a:t>&gt;&gt;&gt; </a:t>
            </a:r>
            <a:r>
              <a:rPr lang="mr-IN" altLang="zh-TW" sz="2000" dirty="0" err="1"/>
              <a:t>computeNearestNeighbor</a:t>
            </a:r>
            <a:r>
              <a:rPr lang="mr-IN" altLang="zh-TW" sz="2000" dirty="0"/>
              <a:t>("</a:t>
            </a:r>
            <a:r>
              <a:rPr lang="mr-IN" altLang="zh-TW" sz="2000" dirty="0" err="1"/>
              <a:t>Hailey</a:t>
            </a:r>
            <a:r>
              <a:rPr lang="mr-IN" altLang="zh-TW" sz="2000" dirty="0"/>
              <a:t>", </a:t>
            </a:r>
            <a:r>
              <a:rPr lang="mr-IN" altLang="zh-TW" sz="2000" dirty="0" err="1"/>
              <a:t>users</a:t>
            </a:r>
            <a:r>
              <a:rPr lang="mr-IN" altLang="zh-TW" sz="2000" dirty="0"/>
              <a:t>) [(2.0, ''</a:t>
            </a:r>
            <a:r>
              <a:rPr lang="mr-IN" altLang="zh-TW" sz="2000" dirty="0" err="1"/>
              <a:t>Veronica</a:t>
            </a:r>
            <a:r>
              <a:rPr lang="mr-IN" altLang="zh-TW" sz="2000" dirty="0"/>
              <a:t>'), (4.0, '</a:t>
            </a:r>
            <a:r>
              <a:rPr lang="mr-IN" altLang="zh-TW" sz="2000" dirty="0" err="1"/>
              <a:t>Chan</a:t>
            </a:r>
            <a:r>
              <a:rPr lang="mr-IN" altLang="zh-TW" sz="2000" dirty="0"/>
              <a:t>'),(4.0, '</a:t>
            </a:r>
            <a:r>
              <a:rPr lang="mr-IN" altLang="zh-TW" sz="2000" dirty="0" err="1"/>
              <a:t>Sam</a:t>
            </a:r>
            <a:r>
              <a:rPr lang="mr-IN" altLang="zh-TW" sz="2000" dirty="0"/>
              <a:t>'), </a:t>
            </a:r>
            <a:endParaRPr lang="en-US" altLang="zh-TW" sz="2000" dirty="0" smtClean="0"/>
          </a:p>
          <a:p>
            <a:r>
              <a:rPr lang="mr-IN" altLang="zh-TW" sz="2000" dirty="0" smtClean="0"/>
              <a:t>(</a:t>
            </a:r>
            <a:r>
              <a:rPr lang="mr-IN" altLang="zh-TW" sz="2000" dirty="0"/>
              <a:t>4.5, '</a:t>
            </a:r>
            <a:r>
              <a:rPr lang="mr-IN" altLang="zh-TW" sz="2000" dirty="0" err="1"/>
              <a:t>Dan</a:t>
            </a:r>
            <a:r>
              <a:rPr lang="mr-IN" altLang="zh-TW" sz="2000" dirty="0"/>
              <a:t>'), (5.0, '</a:t>
            </a:r>
            <a:r>
              <a:rPr lang="mr-IN" altLang="zh-TW" sz="2000" dirty="0" err="1"/>
              <a:t>Angelica</a:t>
            </a:r>
            <a:r>
              <a:rPr lang="mr-IN" altLang="zh-TW" sz="2000" dirty="0"/>
              <a:t>'), (5.5, '</a:t>
            </a:r>
            <a:r>
              <a:rPr lang="mr-IN" altLang="zh-TW" sz="2000" dirty="0" err="1"/>
              <a:t>Bill</a:t>
            </a:r>
            <a:r>
              <a:rPr lang="mr-IN" altLang="zh-TW" sz="2000" dirty="0"/>
              <a:t>'), (7.5, '</a:t>
            </a:r>
            <a:r>
              <a:rPr lang="mr-IN" altLang="zh-TW" sz="2000" dirty="0" err="1"/>
              <a:t>Jordyn</a:t>
            </a:r>
            <a:r>
              <a:rPr lang="mr-IN" altLang="zh-TW" sz="2000" dirty="0"/>
              <a:t>')] </a:t>
            </a:r>
            <a:endParaRPr lang="mr-IN" altLang="zh-TW" sz="2000" dirty="0" smtClean="0">
              <a:effectLst/>
            </a:endParaRPr>
          </a:p>
          <a:p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2447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def</a:t>
            </a:r>
            <a:r>
              <a:rPr lang="en-US" altLang="zh-TW" dirty="0"/>
              <a:t> recommend(</a:t>
            </a:r>
            <a:r>
              <a:rPr lang="en-US" altLang="zh-TW" i="1" dirty="0"/>
              <a:t>username</a:t>
            </a:r>
            <a:r>
              <a:rPr lang="en-US" altLang="zh-TW" dirty="0"/>
              <a:t>, </a:t>
            </a:r>
            <a:r>
              <a:rPr lang="en-US" altLang="zh-TW" i="1" dirty="0"/>
              <a:t>users</a:t>
            </a:r>
            <a:r>
              <a:rPr lang="en-US" altLang="zh-TW" dirty="0" smtClean="0"/>
              <a:t>):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推薦給</a:t>
            </a:r>
            <a:r>
              <a:rPr kumimoji="1" lang="en-US" altLang="zh-TW" dirty="0" smtClean="0"/>
              <a:t> username </a:t>
            </a:r>
            <a:r>
              <a:rPr kumimoji="1" lang="zh-TW" altLang="en-US" dirty="0" smtClean="0"/>
              <a:t>的品牌，從</a:t>
            </a:r>
            <a:r>
              <a:rPr kumimoji="1" lang="en-US" altLang="zh-TW" dirty="0" smtClean="0"/>
              <a:t> users </a:t>
            </a:r>
            <a:r>
              <a:rPr kumimoji="1" lang="zh-TW" altLang="en-US" dirty="0" smtClean="0"/>
              <a:t>的購買行為中</a:t>
            </a:r>
            <a:endParaRPr kumimoji="1" lang="en-US" altLang="zh-TW" dirty="0" smtClean="0"/>
          </a:p>
          <a:p>
            <a:r>
              <a:rPr kumimoji="1" lang="zh-TW" altLang="en-US" dirty="0" smtClean="0"/>
              <a:t>和</a:t>
            </a:r>
            <a:r>
              <a:rPr kumimoji="1" lang="en-US" altLang="zh-TW" dirty="0" smtClean="0"/>
              <a:t> username </a:t>
            </a:r>
            <a:r>
              <a:rPr kumimoji="1" lang="zh-TW" altLang="en-US" dirty="0" smtClean="0"/>
              <a:t>最接近（相同喜好）的人中，找他有評分且</a:t>
            </a:r>
            <a:r>
              <a:rPr kumimoji="1" lang="en-US" altLang="zh-TW" dirty="0" smtClean="0"/>
              <a:t> username </a:t>
            </a:r>
            <a:r>
              <a:rPr kumimoji="1" lang="zh-TW" altLang="en-US" dirty="0" smtClean="0"/>
              <a:t>沒有評分的產品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136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23900" y="860425"/>
            <a:ext cx="9242425" cy="4351338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81100" y="5473700"/>
            <a:ext cx="7965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&gt;&gt;&gt; recommend('Hailey', users)</a:t>
            </a:r>
            <a:br>
              <a:rPr lang="en-US" altLang="zh-TW" sz="2400" dirty="0"/>
            </a:br>
            <a:r>
              <a:rPr lang="en-US" altLang="zh-TW" sz="2400" dirty="0"/>
              <a:t>[('Phoenix', 4.0), ('Blues Traveler', 3.0), ('Slightly </a:t>
            </a:r>
            <a:r>
              <a:rPr lang="en-US" altLang="zh-TW" sz="2400" dirty="0" err="1"/>
              <a:t>Stoopid</a:t>
            </a:r>
            <a:r>
              <a:rPr lang="en-US" altLang="zh-TW" sz="2400" dirty="0"/>
              <a:t>', 2.5)] </a:t>
            </a:r>
            <a:endParaRPr lang="en-US" altLang="zh-TW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808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Implement </a:t>
            </a:r>
            <a:r>
              <a:rPr lang="en-US" altLang="zh-TW" dirty="0"/>
              <a:t>the </a:t>
            </a:r>
            <a:r>
              <a:rPr lang="en-US" altLang="zh-TW" dirty="0" err="1"/>
              <a:t>Minkowski</a:t>
            </a:r>
            <a:r>
              <a:rPr lang="en-US" altLang="zh-TW" dirty="0"/>
              <a:t> Distance function. </a:t>
            </a:r>
            <a:endParaRPr lang="en-US" altLang="zh-TW" dirty="0" smtClean="0">
              <a:effectLst/>
            </a:endParaRPr>
          </a:p>
          <a:p>
            <a:endParaRPr kumimoji="1"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2861370"/>
            <a:ext cx="4597400" cy="1625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35600" y="4004370"/>
            <a:ext cx="5623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Minkowski</a:t>
            </a:r>
            <a:r>
              <a:rPr lang="en-US" altLang="zh-TW" sz="2400" dirty="0"/>
              <a:t> Distance </a:t>
            </a:r>
            <a:r>
              <a:rPr lang="en-US" altLang="zh-TW" sz="2400" dirty="0" smtClean="0"/>
              <a:t>Metric</a:t>
            </a:r>
          </a:p>
          <a:p>
            <a:endParaRPr lang="en-US" altLang="zh-TW" sz="24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1: The formula is Manhattan </a:t>
            </a:r>
            <a:r>
              <a:rPr lang="en-US" altLang="zh-TW" sz="2400" dirty="0" smtClean="0"/>
              <a:t>Distance.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2: The formula is Euclidean </a:t>
            </a:r>
            <a:r>
              <a:rPr lang="en-US" altLang="zh-TW" sz="2400" dirty="0" smtClean="0"/>
              <a:t>Distance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∞: Supremum Distance </a:t>
            </a:r>
          </a:p>
          <a:p>
            <a:endParaRPr lang="en-US" altLang="zh-TW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9361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1050"/>
            <a:ext cx="10820400" cy="4203700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the problem?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639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4" y="1492254"/>
            <a:ext cx="10820400" cy="4203700"/>
          </a:xfrm>
          <a:prstGeom prst="rect">
            <a:avLst/>
          </a:prstGeom>
        </p:spPr>
      </p:pic>
      <p:sp>
        <p:nvSpPr>
          <p:cNvPr id="3" name="圓角矩形圖說文字 2"/>
          <p:cNvSpPr/>
          <p:nvPr/>
        </p:nvSpPr>
        <p:spPr>
          <a:xfrm>
            <a:off x="1286934" y="546105"/>
            <a:ext cx="4762500" cy="787400"/>
          </a:xfrm>
          <a:prstGeom prst="wedgeRoundRectCallout">
            <a:avLst>
              <a:gd name="adj1" fmla="val 22380"/>
              <a:gd name="adj2" fmla="val 845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Bill seems to avoid the extremes. His ratings range </a:t>
            </a:r>
            <a:r>
              <a:rPr lang="en-US" altLang="zh-TW" dirty="0" smtClean="0"/>
              <a:t>from </a:t>
            </a:r>
            <a:r>
              <a:rPr lang="en-US" altLang="zh-TW" dirty="0"/>
              <a:t>2 to 4 </a:t>
            </a:r>
            <a:endParaRPr lang="en-US" altLang="zh-TW" dirty="0">
              <a:effectLst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6908801" y="514355"/>
            <a:ext cx="4762500" cy="787400"/>
          </a:xfrm>
          <a:prstGeom prst="wedgeRoundRectCallout">
            <a:avLst>
              <a:gd name="adj1" fmla="val -11753"/>
              <a:gd name="adj2" fmla="val 80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Jordyn seems to like </a:t>
            </a:r>
            <a:r>
              <a:rPr lang="en-US" altLang="zh-TW" dirty="0" err="1"/>
              <a:t>everthing</a:t>
            </a:r>
            <a:r>
              <a:rPr lang="en-US" altLang="zh-TW" dirty="0"/>
              <a:t>. Her ratings range </a:t>
            </a:r>
            <a:r>
              <a:rPr lang="en-US" altLang="zh-TW" dirty="0" smtClean="0"/>
              <a:t>from </a:t>
            </a:r>
            <a:r>
              <a:rPr lang="en-US" altLang="zh-TW" dirty="0"/>
              <a:t>4 to 5. </a:t>
            </a:r>
            <a:endParaRPr lang="en-US" altLang="zh-TW" dirty="0">
              <a:effectLst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6908801" y="5899150"/>
            <a:ext cx="4762500" cy="787400"/>
          </a:xfrm>
          <a:prstGeom prst="wedgeRoundRectCallout">
            <a:avLst>
              <a:gd name="adj1" fmla="val -33086"/>
              <a:gd name="adj2" fmla="val -8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Hailey is a binary person giving either 1s or 4s to bands. 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767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Pearson Correlation Coefficient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1" y="1690688"/>
            <a:ext cx="5333214" cy="17716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1828120"/>
            <a:ext cx="56952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It ranges between -1 and 1 inclusive. </a:t>
            </a: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1 </a:t>
            </a:r>
            <a:r>
              <a:rPr lang="en-US" altLang="zh-TW" sz="2800" dirty="0"/>
              <a:t>indicates perfect agreement. </a:t>
            </a: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-</a:t>
            </a:r>
            <a:r>
              <a:rPr lang="en-US" altLang="zh-TW" sz="2800" dirty="0"/>
              <a:t>1 indicates perfect disagreement. </a:t>
            </a:r>
            <a:endParaRPr lang="en-US" altLang="zh-TW" sz="2800" dirty="0" smtClean="0">
              <a:effectLst/>
            </a:endParaRPr>
          </a:p>
          <a:p>
            <a:endParaRPr kumimoji="1"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50" y="3980361"/>
            <a:ext cx="67691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778920"/>
            <a:ext cx="6044883" cy="3504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483" y="1778920"/>
            <a:ext cx="5331402" cy="331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1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N-dimensional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070100"/>
            <a:ext cx="10363200" cy="4140200"/>
          </a:xfrm>
          <a:prstGeom prst="rect">
            <a:avLst/>
          </a:prstGeom>
        </p:spPr>
      </p:pic>
      <p:sp>
        <p:nvSpPr>
          <p:cNvPr id="5" name="向下箭號 4"/>
          <p:cNvSpPr/>
          <p:nvPr/>
        </p:nvSpPr>
        <p:spPr>
          <a:xfrm>
            <a:off x="3759200" y="1690688"/>
            <a:ext cx="406400" cy="48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下箭號 5"/>
          <p:cNvSpPr/>
          <p:nvPr/>
        </p:nvSpPr>
        <p:spPr>
          <a:xfrm>
            <a:off x="4673600" y="1690688"/>
            <a:ext cx="406400" cy="4810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0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6246"/>
            <a:ext cx="7597091" cy="2752007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pproximation </a:t>
            </a:r>
            <a:r>
              <a:rPr lang="en-US" altLang="zh-TW" dirty="0"/>
              <a:t>of Pearson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9394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Exercise: implement the algorithm of </a:t>
            </a:r>
            <a:r>
              <a:rPr lang="en-US" altLang="zh-TW" dirty="0"/>
              <a:t>a</a:t>
            </a:r>
            <a:r>
              <a:rPr lang="en-US" altLang="zh-TW" dirty="0" smtClean="0"/>
              <a:t>pproximation </a:t>
            </a:r>
            <a:r>
              <a:rPr lang="en-US" altLang="zh-TW" dirty="0"/>
              <a:t>of Pearson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&gt;</a:t>
            </a:r>
            <a:r>
              <a:rPr lang="en-US" altLang="zh-TW" dirty="0"/>
              <a:t>&gt;&gt; </a:t>
            </a:r>
            <a:r>
              <a:rPr lang="en-US" altLang="zh-TW" dirty="0" err="1"/>
              <a:t>pearson</a:t>
            </a:r>
            <a:r>
              <a:rPr lang="en-US" altLang="zh-TW" dirty="0"/>
              <a:t>(users['Angelica'], users['Bill']) -0.90405349906826993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&gt;</a:t>
            </a:r>
            <a:r>
              <a:rPr lang="en-US" altLang="zh-TW" dirty="0"/>
              <a:t>&gt;&gt; </a:t>
            </a:r>
            <a:r>
              <a:rPr lang="en-US" altLang="zh-TW" dirty="0" err="1"/>
              <a:t>pearson</a:t>
            </a:r>
            <a:r>
              <a:rPr lang="en-US" altLang="zh-TW" dirty="0"/>
              <a:t>(users['Angelica'], users['Hailey']) 0.42008402520840293 &gt;&gt;&gt; </a:t>
            </a:r>
            <a:r>
              <a:rPr lang="en-US" altLang="zh-TW" dirty="0" err="1"/>
              <a:t>pearson</a:t>
            </a:r>
            <a:r>
              <a:rPr lang="en-US" altLang="zh-TW" dirty="0"/>
              <a:t>(users['Angelica'], users['</a:t>
            </a:r>
            <a:r>
              <a:rPr lang="en-US" altLang="zh-TW" dirty="0" err="1"/>
              <a:t>Jordyn</a:t>
            </a:r>
            <a:r>
              <a:rPr lang="en-US" altLang="zh-TW" dirty="0"/>
              <a:t>']) 0.76397486054754316 &gt;&gt;&gt; 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2522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816413" y="263655"/>
            <a:ext cx="5602240" cy="6463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def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pearson</a:t>
            </a:r>
            <a:r>
              <a:rPr kumimoji="1" lang="en-US" altLang="zh-TW" dirty="0"/>
              <a:t>(rating1, rating2):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sum_xy</a:t>
            </a:r>
            <a:r>
              <a:rPr kumimoji="1" lang="en-US" altLang="zh-TW" dirty="0"/>
              <a:t> = 0</a:t>
            </a:r>
          </a:p>
          <a:p>
            <a:r>
              <a:rPr kumimoji="1" lang="en-US" altLang="zh-TW" dirty="0" err="1"/>
              <a:t>sum_x</a:t>
            </a:r>
            <a:r>
              <a:rPr kumimoji="1" lang="en-US" altLang="zh-TW" dirty="0"/>
              <a:t> = 0 </a:t>
            </a:r>
            <a:r>
              <a:rPr kumimoji="1" lang="en-US" altLang="zh-TW" dirty="0" err="1"/>
              <a:t>sum_y</a:t>
            </a:r>
            <a:r>
              <a:rPr kumimoji="1" lang="en-US" altLang="zh-TW" dirty="0"/>
              <a:t> = 0 sum_x2 = 0 sum_y2 = 0 n=0</a:t>
            </a:r>
          </a:p>
          <a:p>
            <a:r>
              <a:rPr kumimoji="1" lang="en-US" altLang="zh-TW" dirty="0"/>
              <a:t>    for key in rating1:</a:t>
            </a:r>
          </a:p>
          <a:p>
            <a:r>
              <a:rPr kumimoji="1" lang="en-US" altLang="zh-TW" dirty="0"/>
              <a:t>        if key in rating2:</a:t>
            </a:r>
          </a:p>
          <a:p>
            <a:r>
              <a:rPr kumimoji="1" lang="en-US" altLang="zh-TW" dirty="0"/>
              <a:t>            n += 1</a:t>
            </a:r>
          </a:p>
          <a:p>
            <a:r>
              <a:rPr kumimoji="1" lang="en-US" altLang="zh-TW" dirty="0"/>
              <a:t>            x = rating1[key]</a:t>
            </a:r>
          </a:p>
          <a:p>
            <a:r>
              <a:rPr kumimoji="1" lang="en-US" altLang="zh-TW" dirty="0"/>
              <a:t>            y = rating2[key]</a:t>
            </a:r>
          </a:p>
          <a:p>
            <a:r>
              <a:rPr kumimoji="1" lang="en-US" altLang="zh-TW" dirty="0"/>
              <a:t>            </a:t>
            </a:r>
            <a:r>
              <a:rPr kumimoji="1" lang="en-US" altLang="zh-TW" dirty="0" err="1"/>
              <a:t>sum_xy</a:t>
            </a:r>
            <a:r>
              <a:rPr kumimoji="1" lang="en-US" altLang="zh-TW" dirty="0"/>
              <a:t> += x * y</a:t>
            </a:r>
          </a:p>
          <a:p>
            <a:r>
              <a:rPr kumimoji="1" lang="en-US" altLang="zh-TW" dirty="0"/>
              <a:t>            </a:t>
            </a:r>
            <a:r>
              <a:rPr kumimoji="1" lang="en-US" altLang="zh-TW" dirty="0" err="1"/>
              <a:t>sum_x</a:t>
            </a:r>
            <a:r>
              <a:rPr kumimoji="1" lang="en-US" altLang="zh-TW" dirty="0"/>
              <a:t> += x</a:t>
            </a:r>
          </a:p>
          <a:p>
            <a:r>
              <a:rPr kumimoji="1" lang="en-US" altLang="zh-TW" dirty="0"/>
              <a:t>            </a:t>
            </a:r>
            <a:r>
              <a:rPr kumimoji="1" lang="en-US" altLang="zh-TW" dirty="0" err="1"/>
              <a:t>sum_y</a:t>
            </a:r>
            <a:r>
              <a:rPr kumimoji="1" lang="en-US" altLang="zh-TW" dirty="0"/>
              <a:t> += y</a:t>
            </a:r>
          </a:p>
          <a:p>
            <a:r>
              <a:rPr kumimoji="1" lang="en-US" altLang="zh-TW" dirty="0"/>
              <a:t>            sum_x2 += x**2</a:t>
            </a:r>
          </a:p>
          <a:p>
            <a:r>
              <a:rPr kumimoji="1" lang="en-US" altLang="zh-TW" dirty="0"/>
              <a:t>            sum_y2 += y**2</a:t>
            </a:r>
          </a:p>
          <a:p>
            <a:r>
              <a:rPr kumimoji="1" lang="en-US" altLang="zh-TW" dirty="0"/>
              <a:t>    # if no ratings in common return 0</a:t>
            </a:r>
          </a:p>
          <a:p>
            <a:r>
              <a:rPr kumimoji="1" lang="en-US" altLang="zh-TW" dirty="0"/>
              <a:t>    if n == 0:</a:t>
            </a:r>
          </a:p>
          <a:p>
            <a:r>
              <a:rPr kumimoji="1" lang="en-US" altLang="zh-TW" dirty="0"/>
              <a:t>        return 0</a:t>
            </a:r>
          </a:p>
          <a:p>
            <a:r>
              <a:rPr kumimoji="1" lang="en-US" altLang="zh-TW" dirty="0"/>
              <a:t>    # now compute denominator</a:t>
            </a:r>
          </a:p>
          <a:p>
            <a:r>
              <a:rPr kumimoji="1" lang="en-US" altLang="zh-TW" dirty="0"/>
              <a:t>    denominator = </a:t>
            </a:r>
            <a:r>
              <a:rPr kumimoji="1" lang="en-US" altLang="zh-TW" dirty="0" err="1"/>
              <a:t>sqrt</a:t>
            </a:r>
            <a:r>
              <a:rPr kumimoji="1" lang="en-US" altLang="zh-TW" dirty="0"/>
              <a:t>(sum_x2 - (</a:t>
            </a:r>
            <a:r>
              <a:rPr kumimoji="1" lang="en-US" altLang="zh-TW" dirty="0" err="1"/>
              <a:t>sum_x</a:t>
            </a:r>
            <a:r>
              <a:rPr kumimoji="1" lang="en-US" altLang="zh-TW" dirty="0"/>
              <a:t>**2) / n) *</a:t>
            </a:r>
          </a:p>
          <a:p>
            <a:r>
              <a:rPr kumimoji="1" lang="en-US" altLang="zh-TW" dirty="0"/>
              <a:t>                  </a:t>
            </a:r>
            <a:r>
              <a:rPr kumimoji="1" lang="en-US" altLang="zh-TW" dirty="0" err="1"/>
              <a:t>sqrt</a:t>
            </a:r>
            <a:r>
              <a:rPr kumimoji="1" lang="en-US" altLang="zh-TW" dirty="0"/>
              <a:t>(sum_y2 - (</a:t>
            </a:r>
            <a:r>
              <a:rPr kumimoji="1" lang="en-US" altLang="zh-TW" dirty="0" err="1"/>
              <a:t>sum_y</a:t>
            </a:r>
            <a:r>
              <a:rPr kumimoji="1" lang="en-US" altLang="zh-TW" dirty="0"/>
              <a:t>**2) / n)</a:t>
            </a:r>
          </a:p>
          <a:p>
            <a:r>
              <a:rPr kumimoji="1" lang="en-US" altLang="zh-TW" dirty="0"/>
              <a:t>    if denominator == 0:</a:t>
            </a:r>
          </a:p>
          <a:p>
            <a:r>
              <a:rPr kumimoji="1" lang="en-US" altLang="zh-TW" dirty="0"/>
              <a:t>        return 0</a:t>
            </a:r>
          </a:p>
          <a:p>
            <a:r>
              <a:rPr kumimoji="1" lang="en-US" altLang="zh-TW" dirty="0"/>
              <a:t>    else:</a:t>
            </a:r>
          </a:p>
          <a:p>
            <a:r>
              <a:rPr kumimoji="1" lang="en-US" altLang="zh-TW" dirty="0"/>
              <a:t>        return (</a:t>
            </a:r>
            <a:r>
              <a:rPr kumimoji="1" lang="en-US" altLang="zh-TW" dirty="0" err="1"/>
              <a:t>sum_xy</a:t>
            </a:r>
            <a:r>
              <a:rPr kumimoji="1" lang="en-US" altLang="zh-TW" dirty="0"/>
              <a:t> - (</a:t>
            </a:r>
            <a:r>
              <a:rPr kumimoji="1" lang="en-US" altLang="zh-TW" dirty="0" err="1"/>
              <a:t>sum_x</a:t>
            </a:r>
            <a:r>
              <a:rPr kumimoji="1" lang="en-US" altLang="zh-TW" dirty="0"/>
              <a:t> * </a:t>
            </a:r>
            <a:r>
              <a:rPr kumimoji="1" lang="en-US" altLang="zh-TW" dirty="0" err="1"/>
              <a:t>sum_y</a:t>
            </a:r>
            <a:r>
              <a:rPr kumimoji="1" lang="en-US" altLang="zh-TW" dirty="0"/>
              <a:t>) / n) / denominator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0092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Cosine Similarity 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696886" y="1825625"/>
            <a:ext cx="6656913" cy="4351338"/>
          </a:xfrm>
        </p:spPr>
        <p:txBody>
          <a:bodyPr/>
          <a:lstStyle/>
          <a:p>
            <a:r>
              <a:rPr kumimoji="1" lang="en-US" altLang="zh-TW" dirty="0" smtClean="0"/>
              <a:t>Used when the data is sparse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62" y="2066654"/>
            <a:ext cx="3815892" cy="131547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011" y="3996108"/>
            <a:ext cx="1727574" cy="100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77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Example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905"/>
            <a:ext cx="10790997" cy="2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8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28" y="3909441"/>
            <a:ext cx="6624446" cy="251458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38200" y="2439296"/>
            <a:ext cx="291265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altLang="zh-TW" sz="2400" i="1" dirty="0"/>
              <a:t>x </a:t>
            </a:r>
            <a:r>
              <a:rPr lang="es-ES_tradnl" altLang="zh-TW" sz="2400" dirty="0"/>
              <a:t>= (4.75,4.5,5,4.25,4) </a:t>
            </a:r>
            <a:endParaRPr lang="es-ES_tradnl" altLang="zh-TW" sz="2400" dirty="0" smtClean="0"/>
          </a:p>
          <a:p>
            <a:r>
              <a:rPr lang="es-ES_tradnl" altLang="zh-TW" sz="2400" i="1" dirty="0" smtClean="0"/>
              <a:t>y </a:t>
            </a:r>
            <a:r>
              <a:rPr lang="es-ES_tradnl" altLang="zh-TW" sz="2400" dirty="0"/>
              <a:t>= (4,3,5,2,1) </a:t>
            </a:r>
          </a:p>
          <a:p>
            <a:endParaRPr kumimoji="1" lang="zh-TW" altLang="en-US" sz="24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828" y="2255371"/>
            <a:ext cx="5902971" cy="15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08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Exercise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48" y="3839967"/>
            <a:ext cx="10377752" cy="2237503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07124" y="1834512"/>
            <a:ext cx="107662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Compute the Cosine Similarity between Angelica and Veronica (from our </a:t>
            </a:r>
          </a:p>
          <a:p>
            <a:r>
              <a:rPr lang="en-US" altLang="zh-TW" sz="2800" dirty="0"/>
              <a:t>dataset). (Consider dashes equal to zero) </a:t>
            </a:r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1789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Which similarity measure to use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If the data is subject to grade-inflation (different users may be using different scales), use Pearson.</a:t>
            </a:r>
          </a:p>
          <a:p>
            <a:r>
              <a:rPr kumimoji="1" lang="en-US" altLang="zh-TW" dirty="0" smtClean="0"/>
              <a:t>If your data is dense (almost all attributes have non-zero values) and the magnitude of the attribute values is important, use distance measures such as Euclidean or </a:t>
            </a:r>
            <a:r>
              <a:rPr kumimoji="1" lang="en-US" altLang="zh-TW" dirty="0"/>
              <a:t>M</a:t>
            </a:r>
            <a:r>
              <a:rPr kumimoji="1" lang="en-US" altLang="zh-TW" dirty="0" smtClean="0"/>
              <a:t>anhattan.</a:t>
            </a:r>
          </a:p>
          <a:p>
            <a:r>
              <a:rPr lang="en-US" altLang="zh-TW" dirty="0"/>
              <a:t>If the data is sparse consider using Cosine Similarity. 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7658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the problem?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5" y="2078793"/>
            <a:ext cx="9808029" cy="36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86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9438"/>
          </a:xfrm>
        </p:spPr>
        <p:txBody>
          <a:bodyPr>
            <a:normAutofit/>
          </a:bodyPr>
          <a:lstStyle/>
          <a:p>
            <a:r>
              <a:rPr kumimoji="1" lang="en-US" altLang="zh-TW" dirty="0" smtClean="0"/>
              <a:t>Eric and Linda</a:t>
            </a:r>
          </a:p>
          <a:p>
            <a:pPr lvl="1"/>
            <a:r>
              <a:rPr kumimoji="1" lang="en-US" altLang="zh-TW" dirty="0" smtClean="0"/>
              <a:t>20 common in common and </a:t>
            </a:r>
            <a:r>
              <a:rPr lang="en-US" altLang="zh-TW" dirty="0" smtClean="0"/>
              <a:t>difference </a:t>
            </a:r>
            <a:r>
              <a:rPr lang="en-US" altLang="zh-TW" dirty="0"/>
              <a:t>in their ratings of those 20 songs (on a scale of 1 to 5) averages only 0.5!!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Manhattan Distance: 20 </a:t>
            </a:r>
            <a:r>
              <a:rPr lang="en-US" altLang="zh-TW" dirty="0"/>
              <a:t>x .5 = </a:t>
            </a:r>
            <a:r>
              <a:rPr lang="en-US" altLang="zh-TW" dirty="0" smtClean="0"/>
              <a:t>10</a:t>
            </a:r>
          </a:p>
          <a:p>
            <a:pPr lvl="1"/>
            <a:r>
              <a:rPr lang="en-US" altLang="zh-TW" dirty="0" smtClean="0"/>
              <a:t>Euclidean </a:t>
            </a:r>
            <a:r>
              <a:rPr lang="en-US" altLang="zh-TW" dirty="0"/>
              <a:t>Distance would be: 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/>
              <a:t>Linda and </a:t>
            </a:r>
            <a:r>
              <a:rPr lang="en-US" altLang="zh-TW" dirty="0" smtClean="0"/>
              <a:t>Jake</a:t>
            </a:r>
          </a:p>
          <a:p>
            <a:pPr lvl="1"/>
            <a:r>
              <a:rPr lang="en-US" altLang="zh-TW" dirty="0" smtClean="0"/>
              <a:t>Only one song </a:t>
            </a:r>
            <a:r>
              <a:rPr lang="en-US" altLang="zh-TW" dirty="0"/>
              <a:t>in </a:t>
            </a:r>
            <a:r>
              <a:rPr lang="en-US" altLang="zh-TW" dirty="0" smtClean="0"/>
              <a:t>common, Linda: 3, Jake: 5</a:t>
            </a:r>
          </a:p>
          <a:p>
            <a:pPr lvl="1"/>
            <a:r>
              <a:rPr lang="en-US" altLang="zh-TW" dirty="0" smtClean="0"/>
              <a:t>Manhattan: 2</a:t>
            </a:r>
          </a:p>
          <a:p>
            <a:pPr lvl="1"/>
            <a:r>
              <a:rPr lang="en-US" altLang="zh-TW" dirty="0" smtClean="0"/>
              <a:t>Euclidean: </a:t>
            </a:r>
            <a:endParaRPr lang="en-US" altLang="zh-TW" dirty="0"/>
          </a:p>
          <a:p>
            <a:endParaRPr lang="en-US" altLang="zh-TW" dirty="0"/>
          </a:p>
          <a:p>
            <a:pPr lvl="1"/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405" y="3343940"/>
            <a:ext cx="4743255" cy="6105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884" y="5485752"/>
            <a:ext cx="2813946" cy="713285"/>
          </a:xfrm>
          <a:prstGeom prst="rect">
            <a:avLst/>
          </a:prstGeom>
        </p:spPr>
      </p:pic>
      <p:sp>
        <p:nvSpPr>
          <p:cNvPr id="6" name="爆炸 1 5"/>
          <p:cNvSpPr/>
          <p:nvPr/>
        </p:nvSpPr>
        <p:spPr>
          <a:xfrm>
            <a:off x="7388022" y="4278847"/>
            <a:ext cx="3789763" cy="207138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Linda and Jake are more similar!?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173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1720850"/>
            <a:ext cx="8178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54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Implicit ratings and item based </a:t>
            </a:r>
            <a:r>
              <a:rPr kumimoji="1" lang="en-US" altLang="zh-TW" dirty="0" err="1" smtClean="0"/>
              <a:t>filting</a:t>
            </a:r>
            <a:endParaRPr kumimoji="1" lang="zh-TW" altLang="en-US" dirty="0"/>
          </a:p>
        </p:txBody>
      </p:sp>
      <p:sp>
        <p:nvSpPr>
          <p:cNvPr id="5" name="子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3390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implicit ratings, we don't ask users to give any ratings—we just observe their behavior. </a:t>
            </a:r>
          </a:p>
          <a:p>
            <a:r>
              <a:rPr lang="en-US" altLang="zh-TW" dirty="0"/>
              <a:t>After observing what a user clicks on for a </a:t>
            </a:r>
            <a:r>
              <a:rPr lang="en-US" altLang="zh-TW" dirty="0" smtClean="0"/>
              <a:t>few weeks </a:t>
            </a:r>
            <a:r>
              <a:rPr lang="en-US" altLang="zh-TW" dirty="0"/>
              <a:t>you can imagine that we could develop </a:t>
            </a:r>
            <a:r>
              <a:rPr lang="en-US" altLang="zh-TW" dirty="0" smtClean="0"/>
              <a:t>a reasonable </a:t>
            </a:r>
            <a:r>
              <a:rPr lang="en-US" altLang="zh-TW" dirty="0"/>
              <a:t>profile of that user—she doesn't </a:t>
            </a:r>
            <a:r>
              <a:rPr lang="en-US" altLang="zh-TW" dirty="0" smtClean="0"/>
              <a:t>like sports </a:t>
            </a:r>
            <a:r>
              <a:rPr lang="en-US" altLang="zh-TW" dirty="0"/>
              <a:t>but seems to like technology news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Another implicit rating is what the customer actually buys. Amazon also keeps track of this information and uses it for </a:t>
            </a:r>
            <a:r>
              <a:rPr lang="en-US" altLang="zh-TW" dirty="0" smtClean="0"/>
              <a:t>their recommendations </a:t>
            </a:r>
            <a:r>
              <a:rPr lang="en-US" altLang="zh-TW" dirty="0"/>
              <a:t>“Frequently Bought Together” and “Customers Who Viewed This Item Also Bought”: 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7336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Problems with explicit </a:t>
            </a:r>
            <a:r>
              <a:rPr lang="en-US" altLang="zh-TW" dirty="0" smtClean="0"/>
              <a:t>ratings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Problem 1: People are lazy and don't rate items. </a:t>
            </a:r>
          </a:p>
          <a:p>
            <a:r>
              <a:rPr lang="en-US" altLang="zh-TW" dirty="0"/>
              <a:t>Problem 2: People may lie or give only partial information. </a:t>
            </a:r>
          </a:p>
          <a:p>
            <a:r>
              <a:rPr lang="en-US" altLang="zh-TW" dirty="0"/>
              <a:t>Problem 3: People don't update their ratings. </a:t>
            </a:r>
          </a:p>
          <a:p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71573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Implicit 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Web pages: </a:t>
            </a:r>
          </a:p>
          <a:p>
            <a:pPr lvl="1"/>
            <a:r>
              <a:rPr lang="en-US" altLang="zh-TW" dirty="0" smtClean="0"/>
              <a:t>clicking </a:t>
            </a:r>
            <a:r>
              <a:rPr lang="en-US" altLang="zh-TW" dirty="0"/>
              <a:t>on the link to a page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time </a:t>
            </a:r>
            <a:r>
              <a:rPr lang="en-US" altLang="zh-TW" dirty="0"/>
              <a:t>spent looking at a page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repeated visits </a:t>
            </a:r>
          </a:p>
          <a:p>
            <a:pPr lvl="1"/>
            <a:r>
              <a:rPr lang="en-US" altLang="zh-TW" dirty="0" smtClean="0"/>
              <a:t>referring </a:t>
            </a:r>
            <a:r>
              <a:rPr lang="en-US" altLang="zh-TW" dirty="0"/>
              <a:t>a page to others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a person watches on </a:t>
            </a:r>
            <a:r>
              <a:rPr lang="en-US" altLang="zh-TW" dirty="0" err="1"/>
              <a:t>Hulu</a:t>
            </a:r>
            <a:r>
              <a:rPr lang="en-US" altLang="zh-TW" dirty="0"/>
              <a:t> </a:t>
            </a:r>
          </a:p>
          <a:p>
            <a:r>
              <a:rPr lang="en-US" altLang="zh-TW" dirty="0"/>
              <a:t>Music players: </a:t>
            </a:r>
          </a:p>
          <a:p>
            <a:pPr lvl="1"/>
            <a:r>
              <a:rPr lang="en-US" altLang="zh-TW" dirty="0" smtClean="0"/>
              <a:t>what </a:t>
            </a:r>
            <a:r>
              <a:rPr lang="en-US" altLang="zh-TW" dirty="0"/>
              <a:t>the person </a:t>
            </a:r>
            <a:r>
              <a:rPr lang="en-US" altLang="zh-TW" dirty="0" smtClean="0"/>
              <a:t>plays</a:t>
            </a:r>
            <a:endParaRPr lang="en-US" altLang="zh-TW" dirty="0"/>
          </a:p>
          <a:p>
            <a:pPr lvl="1"/>
            <a:r>
              <a:rPr lang="en-US" altLang="zh-TW" dirty="0" smtClean="0"/>
              <a:t>skipping tunes</a:t>
            </a:r>
          </a:p>
          <a:p>
            <a:pPr lvl="1"/>
            <a:r>
              <a:rPr lang="en-US" altLang="zh-TW" dirty="0" smtClean="0"/>
              <a:t>number </a:t>
            </a:r>
            <a:r>
              <a:rPr lang="en-US" altLang="zh-TW" dirty="0"/>
              <a:t>of times a tune is played </a:t>
            </a:r>
            <a:endParaRPr lang="en-US" altLang="zh-TW" dirty="0" smtClean="0"/>
          </a:p>
          <a:p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823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 </a:t>
            </a:r>
            <a:r>
              <a:rPr lang="en-US" altLang="zh-TW" dirty="0" smtClean="0"/>
              <a:t>generalization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0894"/>
            <a:ext cx="4597400" cy="16256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68400" y="4076700"/>
            <a:ext cx="5623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err="1"/>
              <a:t>Minkowski</a:t>
            </a:r>
            <a:r>
              <a:rPr lang="en-US" altLang="zh-TW" sz="2400" dirty="0"/>
              <a:t> Distance </a:t>
            </a:r>
            <a:r>
              <a:rPr lang="en-US" altLang="zh-TW" sz="2400" dirty="0" smtClean="0"/>
              <a:t>Metric</a:t>
            </a:r>
          </a:p>
          <a:p>
            <a:endParaRPr lang="en-US" altLang="zh-TW" sz="2400" i="1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1: The formula is Manhattan </a:t>
            </a:r>
            <a:r>
              <a:rPr lang="en-US" altLang="zh-TW" sz="2400" dirty="0" smtClean="0"/>
              <a:t>Distance.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2: The formula is Euclidean </a:t>
            </a:r>
            <a:r>
              <a:rPr lang="en-US" altLang="zh-TW" sz="2400" dirty="0" smtClean="0"/>
              <a:t>Distance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TW" sz="2400" i="1" dirty="0" smtClean="0"/>
              <a:t>r </a:t>
            </a:r>
            <a:r>
              <a:rPr lang="en-US" altLang="zh-TW" sz="2400" dirty="0"/>
              <a:t>= ∞: Supremum Distance </a:t>
            </a:r>
          </a:p>
          <a:p>
            <a:endParaRPr lang="en-US" altLang="zh-TW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8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1050"/>
            <a:ext cx="10820400" cy="4203700"/>
          </a:xfrm>
          <a:prstGeom prst="rect">
            <a:avLst/>
          </a:prstGeom>
        </p:spPr>
      </p:pic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What is the problem?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11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4" y="1492254"/>
            <a:ext cx="10820400" cy="4203700"/>
          </a:xfrm>
          <a:prstGeom prst="rect">
            <a:avLst/>
          </a:prstGeom>
        </p:spPr>
      </p:pic>
      <p:sp>
        <p:nvSpPr>
          <p:cNvPr id="3" name="圓角矩形圖說文字 2"/>
          <p:cNvSpPr/>
          <p:nvPr/>
        </p:nvSpPr>
        <p:spPr>
          <a:xfrm>
            <a:off x="1286934" y="546105"/>
            <a:ext cx="4762500" cy="787400"/>
          </a:xfrm>
          <a:prstGeom prst="wedgeRoundRectCallout">
            <a:avLst>
              <a:gd name="adj1" fmla="val 22380"/>
              <a:gd name="adj2" fmla="val 845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Bill seems to avoid the extremes. His ratings range </a:t>
            </a:r>
            <a:r>
              <a:rPr lang="en-US" altLang="zh-TW" dirty="0" smtClean="0"/>
              <a:t>from </a:t>
            </a:r>
            <a:r>
              <a:rPr lang="en-US" altLang="zh-TW" dirty="0"/>
              <a:t>2 to 4 </a:t>
            </a:r>
            <a:endParaRPr lang="en-US" altLang="zh-TW" dirty="0">
              <a:effectLst/>
            </a:endParaRPr>
          </a:p>
        </p:txBody>
      </p:sp>
      <p:sp>
        <p:nvSpPr>
          <p:cNvPr id="7" name="圓角矩形圖說文字 6"/>
          <p:cNvSpPr/>
          <p:nvPr/>
        </p:nvSpPr>
        <p:spPr>
          <a:xfrm>
            <a:off x="6908801" y="514355"/>
            <a:ext cx="4762500" cy="787400"/>
          </a:xfrm>
          <a:prstGeom prst="wedgeRoundRectCallout">
            <a:avLst>
              <a:gd name="adj1" fmla="val -11753"/>
              <a:gd name="adj2" fmla="val 80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Jordyn seems to like </a:t>
            </a:r>
            <a:r>
              <a:rPr lang="en-US" altLang="zh-TW" dirty="0" err="1"/>
              <a:t>everthing</a:t>
            </a:r>
            <a:r>
              <a:rPr lang="en-US" altLang="zh-TW" dirty="0"/>
              <a:t>. Her ratings range </a:t>
            </a:r>
            <a:r>
              <a:rPr lang="en-US" altLang="zh-TW" dirty="0" smtClean="0"/>
              <a:t>from </a:t>
            </a:r>
            <a:r>
              <a:rPr lang="en-US" altLang="zh-TW" dirty="0"/>
              <a:t>4 to 5. </a:t>
            </a:r>
            <a:endParaRPr lang="en-US" altLang="zh-TW" dirty="0">
              <a:effectLst/>
            </a:endParaRPr>
          </a:p>
        </p:txBody>
      </p:sp>
      <p:sp>
        <p:nvSpPr>
          <p:cNvPr id="8" name="圓角矩形圖說文字 7"/>
          <p:cNvSpPr/>
          <p:nvPr/>
        </p:nvSpPr>
        <p:spPr>
          <a:xfrm>
            <a:off x="6908801" y="5899150"/>
            <a:ext cx="4762500" cy="787400"/>
          </a:xfrm>
          <a:prstGeom prst="wedgeRoundRectCallout">
            <a:avLst>
              <a:gd name="adj1" fmla="val -33086"/>
              <a:gd name="adj2" fmla="val -8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/>
              <a:t>Hailey is a binary person giving either 1s or 4s to bands. 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7804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1" y="3799132"/>
            <a:ext cx="4564901" cy="264632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616" y="3658147"/>
            <a:ext cx="4704464" cy="292828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813" y="424624"/>
            <a:ext cx="5133353" cy="301439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659118" y="239958"/>
            <a:ext cx="192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Perfect agreement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151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Pearson Correlation Coefficient 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91" y="1690688"/>
            <a:ext cx="5333214" cy="17716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1828120"/>
            <a:ext cx="569527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It ranges between -1 and 1 inclusive. </a:t>
            </a: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1 </a:t>
            </a:r>
            <a:r>
              <a:rPr lang="en-US" altLang="zh-TW" sz="2800" dirty="0"/>
              <a:t>indicates perfect agreement. </a:t>
            </a:r>
            <a:endParaRPr lang="en-US" altLang="zh-TW" sz="2800" dirty="0" smtClean="0"/>
          </a:p>
          <a:p>
            <a:pPr marL="457200" indent="-457200">
              <a:buFont typeface="Arial" charset="0"/>
              <a:buChar char="•"/>
            </a:pPr>
            <a:r>
              <a:rPr lang="en-US" altLang="zh-TW" sz="2800" dirty="0" smtClean="0"/>
              <a:t>-</a:t>
            </a:r>
            <a:r>
              <a:rPr lang="en-US" altLang="zh-TW" sz="2800" dirty="0"/>
              <a:t>1 indicates perfect disagreement. </a:t>
            </a:r>
            <a:endParaRPr lang="en-US" altLang="zh-TW" sz="2800" dirty="0" smtClean="0">
              <a:effectLst/>
            </a:endParaRPr>
          </a:p>
          <a:p>
            <a:endParaRPr kumimoji="1"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91" y="3848386"/>
            <a:ext cx="6769100" cy="247650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919273" y="5419070"/>
            <a:ext cx="3498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/>
              <a:t>Approximation of Pearson 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32447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8296</TotalTime>
  <Words>939</Words>
  <Application>Microsoft Macintosh PowerPoint</Application>
  <PresentationFormat>寬螢幕</PresentationFormat>
  <Paragraphs>127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Calibri</vt:lpstr>
      <vt:lpstr>Calibri Light</vt:lpstr>
      <vt:lpstr>Mangal</vt:lpstr>
      <vt:lpstr>新細明體</vt:lpstr>
      <vt:lpstr>Arial</vt:lpstr>
      <vt:lpstr>Office 佈景主題</vt:lpstr>
      <vt:lpstr>Recommender</vt:lpstr>
      <vt:lpstr>PowerPoint 簡報</vt:lpstr>
      <vt:lpstr>N-dimensional</vt:lpstr>
      <vt:lpstr>PowerPoint 簡報</vt:lpstr>
      <vt:lpstr>A generalization</vt:lpstr>
      <vt:lpstr>What is the problem?</vt:lpstr>
      <vt:lpstr>PowerPoint 簡報</vt:lpstr>
      <vt:lpstr>PowerPoint 簡報</vt:lpstr>
      <vt:lpstr>Pearson Correlation Coefficient </vt:lpstr>
      <vt:lpstr>K-nearest</vt:lpstr>
      <vt:lpstr>PowerPoint 簡報</vt:lpstr>
      <vt:lpstr>PowerPoint 簡報</vt:lpstr>
      <vt:lpstr>How do I find someone who is similar? </vt:lpstr>
      <vt:lpstr>Manhattan Distance </vt:lpstr>
      <vt:lpstr>Euclidean Distance </vt:lpstr>
      <vt:lpstr>PowerPoint 簡報</vt:lpstr>
      <vt:lpstr>N-dimensional</vt:lpstr>
      <vt:lpstr>PowerPoint 簡報</vt:lpstr>
      <vt:lpstr>Exercise</vt:lpstr>
      <vt:lpstr>A generalization</vt:lpstr>
      <vt:lpstr>PowerPoint 簡報</vt:lpstr>
      <vt:lpstr>PowerPoint 簡報</vt:lpstr>
      <vt:lpstr>def recommend(username, users):</vt:lpstr>
      <vt:lpstr>PowerPoint 簡報</vt:lpstr>
      <vt:lpstr>Exercise</vt:lpstr>
      <vt:lpstr>What is the problem?</vt:lpstr>
      <vt:lpstr>PowerPoint 簡報</vt:lpstr>
      <vt:lpstr>Pearson Correlation Coefficient </vt:lpstr>
      <vt:lpstr>PowerPoint 簡報</vt:lpstr>
      <vt:lpstr>Approximation of Pearson </vt:lpstr>
      <vt:lpstr>Exercise: implement the algorithm of approximation of Pearson </vt:lpstr>
      <vt:lpstr>PowerPoint 簡報</vt:lpstr>
      <vt:lpstr>Cosine Similarity </vt:lpstr>
      <vt:lpstr>Example</vt:lpstr>
      <vt:lpstr>PowerPoint 簡報</vt:lpstr>
      <vt:lpstr>Exercise</vt:lpstr>
      <vt:lpstr>Which similarity measure to use</vt:lpstr>
      <vt:lpstr>What is the problem?</vt:lpstr>
      <vt:lpstr>PowerPoint 簡報</vt:lpstr>
      <vt:lpstr>Implicit ratings and item based filting</vt:lpstr>
      <vt:lpstr>PowerPoint 簡報</vt:lpstr>
      <vt:lpstr>Problems with explicit ratings</vt:lpstr>
      <vt:lpstr>Implicit data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</dc:title>
  <dc:creator>念林 薛</dc:creator>
  <cp:lastModifiedBy>薛念林</cp:lastModifiedBy>
  <cp:revision>41</cp:revision>
  <dcterms:created xsi:type="dcterms:W3CDTF">2017-09-05T23:50:47Z</dcterms:created>
  <dcterms:modified xsi:type="dcterms:W3CDTF">2017-10-09T02:17:00Z</dcterms:modified>
</cp:coreProperties>
</file>